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vek Vaidya" initials="VV" lastIdx="3" clrIdx="0">
    <p:extLst>
      <p:ext uri="{19B8F6BF-5375-455C-9EA6-DF929625EA0E}">
        <p15:presenceInfo xmlns:p15="http://schemas.microsoft.com/office/powerpoint/2012/main" userId="afdc9455e6634e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2FF"/>
    <a:srgbClr val="97E4FF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3780" autoAdjust="0"/>
  </p:normalViewPr>
  <p:slideViewPr>
    <p:cSldViewPr snapToGrid="0">
      <p:cViewPr>
        <p:scale>
          <a:sx n="20" d="100"/>
          <a:sy n="20" d="100"/>
        </p:scale>
        <p:origin x="1301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DF3-1E28-4927-A099-2DF415FE4D9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8AB-9FD7-42CF-864F-3B249EE0A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8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DF3-1E28-4927-A099-2DF415FE4D9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8AB-9FD7-42CF-864F-3B249EE0A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99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DF3-1E28-4927-A099-2DF415FE4D9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8AB-9FD7-42CF-864F-3B249EE0A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97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DF3-1E28-4927-A099-2DF415FE4D9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8AB-9FD7-42CF-864F-3B249EE0A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8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DF3-1E28-4927-A099-2DF415FE4D9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8AB-9FD7-42CF-864F-3B249EE0A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88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DF3-1E28-4927-A099-2DF415FE4D9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8AB-9FD7-42CF-864F-3B249EE0A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DF3-1E28-4927-A099-2DF415FE4D9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8AB-9FD7-42CF-864F-3B249EE0A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22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DF3-1E28-4927-A099-2DF415FE4D9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8AB-9FD7-42CF-864F-3B249EE0A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31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DF3-1E28-4927-A099-2DF415FE4D9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8AB-9FD7-42CF-864F-3B249EE0A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46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DF3-1E28-4927-A099-2DF415FE4D9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8AB-9FD7-42CF-864F-3B249EE0A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94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DF3-1E28-4927-A099-2DF415FE4D9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8AB-9FD7-42CF-864F-3B249EE0A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4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CEDF3-1E28-4927-A099-2DF415FE4D9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188AB-9FD7-42CF-864F-3B249EE0A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84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7CBFF"/>
            </a:gs>
            <a:gs pos="39000">
              <a:srgbClr val="97E4FF"/>
            </a:gs>
            <a:gs pos="72000">
              <a:srgbClr val="CDF2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northumbria healthcare">
            <a:extLst>
              <a:ext uri="{FF2B5EF4-FFF2-40B4-BE49-F238E27FC236}">
                <a16:creationId xmlns:a16="http://schemas.microsoft.com/office/drawing/2014/main" id="{EA0A6512-DEAD-49D7-9E46-E305B3BC6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024" y="20294612"/>
            <a:ext cx="2960483" cy="84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F80F6D-F951-49F5-B7AA-ED23AEFB3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1" y="0"/>
            <a:ext cx="29327433" cy="2877358"/>
          </a:xfrm>
        </p:spPr>
        <p:txBody>
          <a:bodyPr>
            <a:no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tabLst>
                <a:tab pos="499110" algn="l"/>
              </a:tabLst>
            </a:pPr>
            <a:r>
              <a:rPr lang="en-GB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Assessing junior doctor confidence in emergency scenarios following a multi-disciplinary simulation within a theatre environment</a:t>
            </a:r>
            <a:endParaRPr lang="en-GB" sz="8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C1B00B-E2F8-41D1-83C4-9446AE9DAC52}"/>
              </a:ext>
            </a:extLst>
          </p:cNvPr>
          <p:cNvSpPr txBox="1"/>
          <p:nvPr/>
        </p:nvSpPr>
        <p:spPr>
          <a:xfrm>
            <a:off x="239426" y="4238932"/>
            <a:ext cx="7417578" cy="116304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600" dirty="0"/>
              <a:t>Background: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Royal College of Anaesthetists' recommends the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provision of regular multi-disciplinary team (MDT) training as follows:</a:t>
            </a:r>
          </a:p>
          <a:p>
            <a:pPr marL="548640" marR="548640" algn="ctr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GB" sz="2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Chapter 3: Guidelines for the Provision of Anaesthesia Services for Intraoperative Care 2019: 4.2 </a:t>
            </a:r>
            <a:r>
              <a:rPr lang="en-GB" sz="2800" i="1" baseline="300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[1]</a:t>
            </a:r>
          </a:p>
          <a:p>
            <a:pPr marL="548640" marR="548640" algn="ctr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GB" sz="2800" i="1" dirty="0">
                <a:solidFill>
                  <a:srgbClr val="1E1E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“Theatre teams should undergo regular, multidisciplinary training that promotes teamwork, with a focus on human factors, effective communication and openness”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theatre team consists of a wide MDT including but not limited to: consultants, junior doctors, mid-wives, nurses, and practitioners.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Junior doctors will have varying experience of this environment depending on their grade and speciality as well as frequent rotations as part of their training.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ence some will be unfamiliar with the theatre environment or unfamiliar with a new department. </a:t>
            </a:r>
          </a:p>
        </p:txBody>
      </p:sp>
      <p:sp>
        <p:nvSpPr>
          <p:cNvPr id="8" name="AutoShape 6" descr="Northumbria Healthcare NHS Foundation Trust">
            <a:extLst>
              <a:ext uri="{FF2B5EF4-FFF2-40B4-BE49-F238E27FC236}">
                <a16:creationId xmlns:a16="http://schemas.microsoft.com/office/drawing/2014/main" id="{53ACF983-7EF8-4EF4-A014-7E7FACE0FD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84413" y="105394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7863E45-BE41-40CD-86B0-7AFD8C39D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831" y="2877358"/>
            <a:ext cx="28177963" cy="157432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Vivek Vaidya</a:t>
            </a:r>
            <a:r>
              <a:rPr lang="en-GB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Stephen Mowat</a:t>
            </a:r>
            <a:r>
              <a:rPr lang="en-GB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Northumbria Healthcare NHS Foundation Trust Email: vivek.vaidya1@nhs.net</a:t>
            </a:r>
          </a:p>
          <a:p>
            <a:endParaRPr lang="en-GB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88D361-115F-4678-BC43-F9A23B40BB6B}"/>
              </a:ext>
            </a:extLst>
          </p:cNvPr>
          <p:cNvCxnSpPr>
            <a:cxnSpLocks/>
          </p:cNvCxnSpPr>
          <p:nvPr/>
        </p:nvCxnSpPr>
        <p:spPr>
          <a:xfrm>
            <a:off x="239426" y="311958"/>
            <a:ext cx="2948997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240563-6DFF-4510-9623-92688501791D}"/>
              </a:ext>
            </a:extLst>
          </p:cNvPr>
          <p:cNvCxnSpPr>
            <a:cxnSpLocks/>
          </p:cNvCxnSpPr>
          <p:nvPr/>
        </p:nvCxnSpPr>
        <p:spPr>
          <a:xfrm>
            <a:off x="239427" y="2877358"/>
            <a:ext cx="2948997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4E5A3D-56A3-4D4D-B533-6E07ABB26B96}"/>
              </a:ext>
            </a:extLst>
          </p:cNvPr>
          <p:cNvSpPr txBox="1"/>
          <p:nvPr/>
        </p:nvSpPr>
        <p:spPr>
          <a:xfrm>
            <a:off x="7885459" y="4238932"/>
            <a:ext cx="13514569" cy="28007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/>
              <a:t>3. Methods: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anonymous electronic survey was used to assess trainee’s awareness of key equipment in theatre, and confidence when faced with emergency situations. We ran a brief simulation involving the theatre MDT every day for a week. This was guided by a brief vignette with an assigned guideline to facilitate the situation, as demonstrated by Figure 1.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was repeated after 2 months followed by resurveying.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5F045A-3C79-4D16-AB18-608874BDDB63}"/>
              </a:ext>
            </a:extLst>
          </p:cNvPr>
          <p:cNvSpPr txBox="1"/>
          <p:nvPr/>
        </p:nvSpPr>
        <p:spPr>
          <a:xfrm>
            <a:off x="239426" y="16039281"/>
            <a:ext cx="7417578" cy="50302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Aims: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set out to assess the impact of these regular MDT training in Junior Doctors within a multi-site trust on their:</a:t>
            </a:r>
          </a:p>
          <a:p>
            <a:pPr marL="28575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Confidence in their roles in a given emergency scenario in theatres</a:t>
            </a:r>
          </a:p>
          <a:p>
            <a:pPr marL="28575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Awareness of the location of emergency equipment (e.g.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guidelines, arrest trolley, buzzer)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theatres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68574C-1797-4D29-B460-C386C776FD8F}"/>
              </a:ext>
            </a:extLst>
          </p:cNvPr>
          <p:cNvSpPr txBox="1"/>
          <p:nvPr/>
        </p:nvSpPr>
        <p:spPr>
          <a:xfrm>
            <a:off x="21619138" y="13390245"/>
            <a:ext cx="8404025" cy="40068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GB" sz="3600" kern="0" dirty="0">
                <a:effectLst/>
              </a:rPr>
              <a:t>6. Conclusions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 results show that this 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training improves trainee confidence &amp; awareness in emergency situations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unning these frequently is of benefit to the multi-disciplinary team to reinforce prior knowledge in keeping with the Anaesthesia Clinical Services Accreditation recommendations </a:t>
            </a:r>
            <a:r>
              <a:rPr lang="en-GB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[2]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sz="2800" baseline="30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CD2EFB-9264-4014-BBD0-7CE32D2DD418}"/>
              </a:ext>
            </a:extLst>
          </p:cNvPr>
          <p:cNvSpPr txBox="1"/>
          <p:nvPr/>
        </p:nvSpPr>
        <p:spPr>
          <a:xfrm>
            <a:off x="7907155" y="19519721"/>
            <a:ext cx="13492873" cy="154978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observed an improvement in trainee awareness of the location of emergency equipment (guidelines, arrest trolley, buzzer).Figure 2 illustrates the improvements observed on trainee awareness of the location of the emergency buzzer.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208C01-F216-45E3-A41D-93E3B2B2C5A1}"/>
              </a:ext>
            </a:extLst>
          </p:cNvPr>
          <p:cNvSpPr txBox="1"/>
          <p:nvPr/>
        </p:nvSpPr>
        <p:spPr>
          <a:xfrm>
            <a:off x="21619138" y="9157133"/>
            <a:ext cx="8404025" cy="40273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observed a general improvement to their confidence in their roles in 4/6 of the emergency situations (Local anaesthetic toxicity, Fire in theatre, Theatre Evacuation, Colleague becoming unwell wearing PPE in theatres). Figure 3 illustrates the improvement in trainee confidence to responding to a colleague becoming unwell in PPE.  There was no improvement in confidence levels in Anaphylaxis and Malignant Hyperpyrexia.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E79235-A1D0-435C-9D17-AA2F67E81DC5}"/>
              </a:ext>
            </a:extLst>
          </p:cNvPr>
          <p:cNvSpPr txBox="1"/>
          <p:nvPr/>
        </p:nvSpPr>
        <p:spPr>
          <a:xfrm>
            <a:off x="21628481" y="17529970"/>
            <a:ext cx="8404026" cy="2327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GB" sz="3600" kern="0" dirty="0"/>
              <a:t>7</a:t>
            </a:r>
            <a:r>
              <a:rPr lang="en-GB" sz="3600" kern="0" dirty="0">
                <a:effectLst/>
              </a:rPr>
              <a:t>. Acknowledgements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Many thanks to all the theatre staff in Northumbria Healthcare foundation trust for helping facilitate the training.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AE8F7EF-D4AE-4303-882D-E95AFD05F74A}"/>
              </a:ext>
            </a:extLst>
          </p:cNvPr>
          <p:cNvGrpSpPr/>
          <p:nvPr/>
        </p:nvGrpSpPr>
        <p:grpSpPr>
          <a:xfrm>
            <a:off x="7885458" y="7191070"/>
            <a:ext cx="13514570" cy="5848744"/>
            <a:chOff x="7885458" y="7191070"/>
            <a:chExt cx="13514570" cy="584874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78A524-8795-48E7-B4D8-CF9CF0FE7DFE}"/>
                </a:ext>
              </a:extLst>
            </p:cNvPr>
            <p:cNvGrpSpPr/>
            <p:nvPr/>
          </p:nvGrpSpPr>
          <p:grpSpPr>
            <a:xfrm>
              <a:off x="7885458" y="7191070"/>
              <a:ext cx="13514570" cy="5095014"/>
              <a:chOff x="7885458" y="7191070"/>
              <a:chExt cx="13514570" cy="509501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855B023-8C6B-4870-BF9A-D8B5096165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470" t="27173" r="70059" b="9757"/>
              <a:stretch/>
            </p:blipFill>
            <p:spPr>
              <a:xfrm>
                <a:off x="7885458" y="7191071"/>
                <a:ext cx="3945233" cy="509501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6525F2B-8CCB-44DF-A431-AC0ADB891E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469" t="29221" r="35091" b="12109"/>
              <a:stretch/>
            </p:blipFill>
            <p:spPr>
              <a:xfrm>
                <a:off x="11830692" y="7191070"/>
                <a:ext cx="9569336" cy="509501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698712-49EF-4A16-8868-61C19F337EA0}"/>
                </a:ext>
              </a:extLst>
            </p:cNvPr>
            <p:cNvSpPr txBox="1"/>
            <p:nvPr/>
          </p:nvSpPr>
          <p:spPr>
            <a:xfrm>
              <a:off x="7885458" y="12331928"/>
              <a:ext cx="135145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Figure 1</a:t>
              </a:r>
              <a:r>
                <a:rPr lang="en-GB" sz="2000" dirty="0"/>
                <a:t>: Vignette for Local Anaesthetic Toxicity and accompanying Emergency Guidelines as found in theatres (displayed on separate sheets during simulation)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694D5D-08A7-4003-840D-FF3F87BB626B}"/>
              </a:ext>
            </a:extLst>
          </p:cNvPr>
          <p:cNvGrpSpPr/>
          <p:nvPr/>
        </p:nvGrpSpPr>
        <p:grpSpPr>
          <a:xfrm>
            <a:off x="21619138" y="4251182"/>
            <a:ext cx="8147077" cy="4848510"/>
            <a:chOff x="21619138" y="4251182"/>
            <a:chExt cx="8147077" cy="48485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2BB4B32-EE00-48C1-88DF-C108FFE2E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28481" y="4251182"/>
              <a:ext cx="8137734" cy="4140624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7161474-DEEB-44DE-9727-15CF7AC8F87B}"/>
                </a:ext>
              </a:extLst>
            </p:cNvPr>
            <p:cNvSpPr txBox="1"/>
            <p:nvPr/>
          </p:nvSpPr>
          <p:spPr>
            <a:xfrm>
              <a:off x="21619138" y="8391806"/>
              <a:ext cx="81009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Figure 3</a:t>
              </a:r>
              <a:r>
                <a:rPr lang="en-GB" sz="2000" dirty="0"/>
                <a:t>:</a:t>
              </a:r>
              <a:r>
                <a: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Trainee confidence levels (x-axis) to a colleague becoming unwell in theatres in PPE (y-axis= frequency (n))</a:t>
              </a:r>
              <a:endParaRPr lang="en-GB" sz="2000" dirty="0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489D8C6-9D99-4411-822D-F979B8ACB2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25"/>
          <a:stretch/>
        </p:blipFill>
        <p:spPr>
          <a:xfrm>
            <a:off x="8682312" y="14710796"/>
            <a:ext cx="11902176" cy="413470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D283CCA-A4DC-4839-BDC3-AC32B7D2C832}"/>
              </a:ext>
            </a:extLst>
          </p:cNvPr>
          <p:cNvSpPr txBox="1"/>
          <p:nvPr/>
        </p:nvSpPr>
        <p:spPr>
          <a:xfrm>
            <a:off x="239425" y="4225412"/>
            <a:ext cx="7426921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+mj-lt"/>
              </a:rPr>
              <a:t>1. Background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71366DF-C80D-476E-B5EF-604A1E04C61C}"/>
              </a:ext>
            </a:extLst>
          </p:cNvPr>
          <p:cNvSpPr txBox="1"/>
          <p:nvPr/>
        </p:nvSpPr>
        <p:spPr>
          <a:xfrm>
            <a:off x="252051" y="16039281"/>
            <a:ext cx="740495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+mj-lt"/>
              </a:rPr>
              <a:t>2. Aims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B3BCDE8-4055-4401-B9EA-8205C5DD097C}"/>
              </a:ext>
            </a:extLst>
          </p:cNvPr>
          <p:cNvSpPr txBox="1"/>
          <p:nvPr/>
        </p:nvSpPr>
        <p:spPr>
          <a:xfrm>
            <a:off x="7876116" y="4225412"/>
            <a:ext cx="13523911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+mj-lt"/>
              </a:rPr>
              <a:t>3. Methods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75C0741-51D6-4FC6-8240-E28E42BDDAA8}"/>
              </a:ext>
            </a:extLst>
          </p:cNvPr>
          <p:cNvSpPr txBox="1"/>
          <p:nvPr/>
        </p:nvSpPr>
        <p:spPr>
          <a:xfrm>
            <a:off x="7891635" y="13359046"/>
            <a:ext cx="13523911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+mj-lt"/>
              </a:rPr>
              <a:t>4. Results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7FBD455-B792-44CF-8DC2-B5A9D0E62D5E}"/>
              </a:ext>
            </a:extLst>
          </p:cNvPr>
          <p:cNvSpPr txBox="1"/>
          <p:nvPr/>
        </p:nvSpPr>
        <p:spPr>
          <a:xfrm>
            <a:off x="21619138" y="13367274"/>
            <a:ext cx="840402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+mj-lt"/>
              </a:rPr>
              <a:t>5. Conclusions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9478F9-52B3-4306-BEF5-BDA446B96BA2}"/>
              </a:ext>
            </a:extLst>
          </p:cNvPr>
          <p:cNvSpPr txBox="1"/>
          <p:nvPr/>
        </p:nvSpPr>
        <p:spPr>
          <a:xfrm>
            <a:off x="21628482" y="17529970"/>
            <a:ext cx="840402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+mj-lt"/>
              </a:rPr>
              <a:t>6. Acknowledgements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796D3-70A3-47E5-B5C1-6A53E8347D26}"/>
              </a:ext>
            </a:extLst>
          </p:cNvPr>
          <p:cNvSpPr txBox="1"/>
          <p:nvPr/>
        </p:nvSpPr>
        <p:spPr>
          <a:xfrm>
            <a:off x="21619137" y="19857915"/>
            <a:ext cx="5431863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7. References:</a:t>
            </a:r>
          </a:p>
          <a:p>
            <a:r>
              <a:rPr lang="en-GB" sz="1600" dirty="0">
                <a:effectLst/>
                <a:ea typeface="Calibri" panose="020F0502020204030204" pitchFamily="34" charset="0"/>
              </a:rPr>
              <a:t>[1] https://rcoa.ac.uk/gpas/chapter-3#chapter-4</a:t>
            </a:r>
          </a:p>
          <a:p>
            <a:r>
              <a:rPr lang="en-GB" sz="1600" dirty="0">
                <a:ea typeface="Calibri" panose="020F0502020204030204" pitchFamily="34" charset="0"/>
              </a:rPr>
              <a:t>[2] https://rcoa.ac.uk/sites/default/files/documents/2019-08/ACSA-SelfAssessment-2019.pdf</a:t>
            </a:r>
            <a:endParaRPr lang="en-GB" sz="1600" dirty="0">
              <a:effectLst/>
              <a:ea typeface="Calibri" panose="020F0502020204030204" pitchFamily="34" charset="0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9448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2990</TotalTime>
  <Words>583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Assessing junior doctor confidence in emergency scenarios following a multi-disciplinary simulation within a theatre environment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pptx / jpeg /png format landscape (horizontal) orientation 16:9 aspect ratio there is no word limit but posters should contain between one and five images, tables or graphs. </dc:title>
  <dc:creator>Vivek Vaidya</dc:creator>
  <cp:lastModifiedBy>Vivek Vaidya</cp:lastModifiedBy>
  <cp:revision>46</cp:revision>
  <dcterms:created xsi:type="dcterms:W3CDTF">2021-02-13T20:21:00Z</dcterms:created>
  <dcterms:modified xsi:type="dcterms:W3CDTF">2021-02-19T14:42:40Z</dcterms:modified>
</cp:coreProperties>
</file>